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156325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84" y="-90"/>
      </p:cViewPr>
      <p:guideLst>
        <p:guide orient="horz" pos="193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/>
          <a:lstStyle/>
          <a:p>
            <a:pPr>
              <a:defRPr lang="ru-RU" sz="1800" b="1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Количесво демонтированных (снесенных) объектов 
</a:t>
            </a:r>
          </a:p>
        </c:rich>
      </c:tx>
      <c:layout>
        <c:manualLayout>
          <c:xMode val="edge"/>
          <c:yMode val="edge"/>
          <c:x val="0.12173633735603204"/>
          <c:y val="2.3569688590427306E-2"/>
        </c:manualLayout>
      </c:layout>
      <c:spPr>
        <a:noFill/>
        <a:ln w="0">
          <a:noFill/>
        </a:ln>
      </c:spPr>
    </c:title>
    <c:view3D>
      <c:rotX val="10"/>
      <c:rotY val="25"/>
      <c:perspective val="30"/>
    </c:view3D>
    <c:floor>
      <c:spPr>
        <a:solidFill>
          <a:srgbClr val="D9D9D9"/>
        </a:solidFill>
        <a:ln w="0">
          <a:noFill/>
        </a:ln>
      </c:spPr>
    </c:floor>
    <c:sideWall>
      <c:spPr>
        <a:noFill/>
        <a:ln w="0">
          <a:noFill/>
        </a:ln>
      </c:spPr>
    </c:sideWall>
    <c:backWall>
      <c:spPr>
        <a:noFill/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15870579417523256"/>
          <c:y val="0.17226216178269041"/>
          <c:w val="0.69856769864173152"/>
          <c:h val="0.60396937959494301"/>
        </c:manualLayout>
      </c:layout>
      <c:bar3D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Демонтаж</c:v>
                </c:pt>
              </c:strCache>
            </c:strRef>
          </c:tx>
          <c:spPr>
            <a:solidFill>
              <a:srgbClr val="FF972F"/>
            </a:solidFill>
            <a:ln w="0">
              <a:noFill/>
            </a:ln>
          </c:spPr>
          <c:dPt>
            <c:idx val="1"/>
          </c:dPt>
          <c:dLbls>
            <c:numFmt formatCode="General" sourceLinked="0"/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ru-RU"/>
              </a:p>
            </c:txPr>
            <c:showVal val="1"/>
            <c:separator>;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</c:v>
                </c:pt>
                <c:pt idx="3">
                  <c:v>2022 г.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13</c:v>
                </c:pt>
                <c:pt idx="1">
                  <c:v>37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Снос</c:v>
                </c:pt>
              </c:strCache>
            </c:strRef>
          </c:tx>
          <c:spPr>
            <a:solidFill>
              <a:srgbClr val="83CAFF">
                <a:alpha val="90000"/>
              </a:srgbClr>
            </a:solidFill>
            <a:ln w="0">
              <a:noFill/>
            </a:ln>
          </c:spPr>
          <c:dPt>
            <c:idx val="3"/>
          </c:dPt>
          <c:dLbls>
            <c:numFmt formatCode="General" sourceLinked="0"/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ru-RU"/>
              </a:p>
            </c:txPr>
            <c:showVal val="1"/>
            <c:separator>;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</c:v>
                </c:pt>
                <c:pt idx="3">
                  <c:v>2022 г.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2</c:v>
                </c:pt>
                <c:pt idx="2">
                  <c:v>26</c:v>
                </c:pt>
                <c:pt idx="3">
                  <c:v>72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Количество пакетов документов</c:v>
                </c:pt>
              </c:strCache>
            </c:strRef>
          </c:tx>
          <c:spPr>
            <a:solidFill>
              <a:srgbClr val="D9D9D9">
                <a:alpha val="90000"/>
              </a:srgbClr>
            </a:solidFill>
            <a:ln w="0">
              <a:noFill/>
            </a:ln>
          </c:spPr>
          <c:dLbls>
            <c:numFmt formatCode="General" sourceLinked="0"/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ru-RU"/>
              </a:p>
            </c:txPr>
            <c:showVal val="1"/>
            <c:separator>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2019 г.</c:v>
                </c:pt>
                <c:pt idx="1">
                  <c:v>2020 г.</c:v>
                </c:pt>
                <c:pt idx="2">
                  <c:v>2021</c:v>
                </c:pt>
                <c:pt idx="3">
                  <c:v>2022 г.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28</c:v>
                </c:pt>
                <c:pt idx="1">
                  <c:v>72</c:v>
                </c:pt>
                <c:pt idx="2">
                  <c:v>684</c:v>
                </c:pt>
                <c:pt idx="3">
                  <c:v>148</c:v>
                </c:pt>
              </c:numCache>
            </c:numRef>
          </c:val>
        </c:ser>
        <c:shape val="box"/>
        <c:axId val="72572288"/>
        <c:axId val="72598656"/>
        <c:axId val="0"/>
      </c:bar3DChart>
      <c:catAx>
        <c:axId val="72572288"/>
        <c:scaling>
          <c:orientation val="minMax"/>
        </c:scaling>
        <c:axPos val="b"/>
        <c:numFmt formatCode="[$-419]dd/mm/yyyy" sourceLinked="0"/>
        <c:maj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ru-RU"/>
          </a:p>
        </c:txPr>
        <c:crossAx val="72598656"/>
        <c:crosses val="autoZero"/>
        <c:auto val="1"/>
        <c:lblAlgn val="ctr"/>
        <c:lblOffset val="100"/>
      </c:catAx>
      <c:valAx>
        <c:axId val="72598656"/>
        <c:scaling>
          <c:orientation val="minMax"/>
          <c:max val="100"/>
        </c:scaling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ru-RU"/>
          </a:p>
        </c:txPr>
        <c:crossAx val="72572288"/>
        <c:crossesAt val="1"/>
        <c:crossBetween val="between"/>
        <c:majorUnit val="10"/>
      </c:valAx>
      <c:dTable>
        <c:showHorzBorder val="1"/>
        <c:showVertBorder val="1"/>
        <c:showOutline val="1"/>
      </c:dTable>
    </c:plotArea>
    <c:legend>
      <c:legendPos val="r"/>
      <c:layout>
        <c:manualLayout>
          <c:xMode val="edge"/>
          <c:yMode val="edge"/>
          <c:x val="0.78916452764704992"/>
          <c:y val="0.47404143359169126"/>
          <c:w val="0.19226747066867139"/>
          <c:h val="0.21756786729529931"/>
        </c:manualLayout>
      </c:layout>
      <c:spPr>
        <a:solidFill>
          <a:srgbClr val="FFFFFF"/>
        </a:solidFill>
        <a:ln w="0">
          <a:solidFill>
            <a:srgbClr val="000000"/>
          </a:solidFill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ru-RU"/>
        </a:p>
      </c:txPr>
    </c:legend>
    <c:plotVisOnly val="1"/>
    <c:dispBlanksAs val="gap"/>
  </c:chart>
  <c:spPr>
    <a:noFill/>
    <a:ln w="0">
      <a:noFill/>
    </a:ln>
  </c:spPr>
  <c:userShapes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/>
          <a:lstStyle/>
          <a:p>
            <a:pPr>
              <a:defRPr lang="ru-RU" sz="1800" b="1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Количество эвакуированного автохлама и 
вывезенного собственниками самостоятельно
</a:t>
            </a:r>
          </a:p>
        </c:rich>
      </c:tx>
      <c:layout/>
      <c:spPr>
        <a:noFill/>
        <a:ln w="0">
          <a:noFill/>
        </a:ln>
      </c:spPr>
    </c:title>
    <c:view3D>
      <c:rotX val="10"/>
      <c:rotY val="25"/>
      <c:perspective val="30"/>
    </c:view3D>
    <c:floor>
      <c:spPr>
        <a:solidFill>
          <a:srgbClr val="BFBFBF">
            <a:alpha val="44000"/>
          </a:srgbClr>
        </a:solidFill>
        <a:ln w="0">
          <a:noFill/>
        </a:ln>
      </c:spPr>
    </c:floor>
    <c:sideWall>
      <c:spPr>
        <a:noFill/>
        <a:ln w="0">
          <a:noFill/>
        </a:ln>
      </c:spPr>
    </c:sideWall>
    <c:backWall>
      <c:spPr>
        <a:noFill/>
        <a:ln w="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label 0</c:f>
              <c:strCache>
                <c:ptCount val="1"/>
                <c:pt idx="0">
                  <c:v>Эвакуированный автохлам</c:v>
                </c:pt>
              </c:strCache>
            </c:strRef>
          </c:tx>
          <c:spPr>
            <a:solidFill>
              <a:srgbClr val="FFFF00">
                <a:alpha val="90000"/>
              </a:srgbClr>
            </a:solidFill>
            <a:ln w="0">
              <a:noFill/>
            </a:ln>
          </c:spPr>
          <c:dLbls>
            <c:numFmt formatCode="General" sourceLinked="0"/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ru-RU"/>
              </a:p>
            </c:txPr>
            <c:showVal val="1"/>
            <c:separator>;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12</c:v>
                </c:pt>
                <c:pt idx="1">
                  <c:v>14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Автохлам вывезенный собственниками</c:v>
                </c:pt>
              </c:strCache>
            </c:strRef>
          </c:tx>
          <c:spPr>
            <a:solidFill>
              <a:srgbClr val="77933C">
                <a:alpha val="90000"/>
              </a:srgbClr>
            </a:solidFill>
            <a:ln w="0">
              <a:noFill/>
            </a:ln>
          </c:spPr>
          <c:dLbls>
            <c:numFmt formatCode="General" sourceLinked="0"/>
            <c:txPr>
              <a:bodyPr wrap="squar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ru-RU"/>
              </a:p>
            </c:txPr>
            <c:showVal val="1"/>
            <c:separator>; </c:separator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18</c:v>
                </c:pt>
                <c:pt idx="1">
                  <c:v>21</c:v>
                </c:pt>
                <c:pt idx="2">
                  <c:v>32</c:v>
                </c:pt>
              </c:numCache>
            </c:numRef>
          </c:val>
        </c:ser>
        <c:shape val="box"/>
        <c:axId val="72663808"/>
        <c:axId val="72665344"/>
        <c:axId val="0"/>
      </c:bar3DChart>
      <c:catAx>
        <c:axId val="72663808"/>
        <c:scaling>
          <c:orientation val="minMax"/>
        </c:scaling>
        <c:axPos val="b"/>
        <c:numFmt formatCode="[$-419]dd/mm/yyyy" sourceLinked="0"/>
        <c:maj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ru-RU"/>
          </a:p>
        </c:txPr>
        <c:crossAx val="72665344"/>
        <c:crosses val="autoZero"/>
        <c:auto val="1"/>
        <c:lblAlgn val="ctr"/>
        <c:lblOffset val="100"/>
      </c:catAx>
      <c:valAx>
        <c:axId val="72665344"/>
        <c:scaling>
          <c:orientation val="minMax"/>
        </c:scaling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ru-RU"/>
          </a:p>
        </c:txPr>
        <c:crossAx val="72663808"/>
        <c:crosses val="autoZero"/>
        <c:crossBetween val="between"/>
      </c:valAx>
      <c:dTable>
        <c:showHorzBorder val="1"/>
        <c:showVertBorder val="1"/>
        <c:showOutline val="1"/>
      </c:dTable>
    </c:plotArea>
    <c:legend>
      <c:legendPos val="b"/>
      <c:layout/>
      <c:spPr>
        <a:solidFill>
          <a:srgbClr val="939393">
            <a:alpha val="28000"/>
          </a:srgbClr>
        </a:solidFill>
        <a:ln w="0">
          <a:solidFill>
            <a:srgbClr val="000000">
              <a:alpha val="0"/>
            </a:srgbClr>
          </a:solidFill>
        </a:ln>
      </c:spPr>
      <c:txPr>
        <a:bodyPr/>
        <a:lstStyle/>
        <a:p>
          <a:pPr>
            <a:defRPr sz="10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ru-RU"/>
        </a:p>
      </c:txPr>
    </c:legend>
    <c:plotVisOnly val="1"/>
    <c:dispBlanksAs val="gap"/>
  </c:chart>
  <c:spPr>
    <a:noFill/>
    <a:ln w="0">
      <a:noFill/>
    </a:ln>
  </c:spPr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0.122</cdr:y>
    </cdr:from>
    <cdr:to>
      <cdr:x>0.22916</cdr:x>
      <cdr:y>0.73441</cdr:y>
    </cdr:to>
    <cdr:sp macro="" textlink="">
      <cdr:nvSpPr>
        <cdr:cNvPr id="93" name="Shape 522"/>
        <cdr:cNvSpPr/>
      </cdr:nvSpPr>
      <cdr:spPr>
        <a:xfrm xmlns:a="http://schemas.openxmlformats.org/drawingml/2006/main">
          <a:off x="0" y="667080"/>
          <a:ext cx="1797840" cy="33487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91440" rIns="90000" bIns="91440" anchor="t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00000"/>
            </a:lnSpc>
            <a:tabLst>
              <a:tab pos="0" algn="l"/>
            </a:tabLst>
          </a:pPr>
          <a:endParaRPr sz="1800" b="0" strike="noStrike" spc="-1">
            <a:solidFill>
              <a:srgbClr val="000000"/>
            </a:solidFill>
            <a:latin typeface="Times New Roman"/>
          </a:endParaRPr>
        </a:p>
        <a:p xmlns:a="http://schemas.openxmlformats.org/drawingml/2006/main">
          <a:pPr>
            <a:lnSpc>
              <a:spcPct val="100000"/>
            </a:lnSpc>
            <a:tabLst>
              <a:tab pos="0" algn="l"/>
            </a:tabLst>
          </a:pPr>
          <a:endParaRPr sz="1800" b="0" strike="noStrike" spc="-1">
            <a:solidFill>
              <a:srgbClr val="000000"/>
            </a:solidFill>
            <a:latin typeface="Times New Roman"/>
          </a:endParaRPr>
        </a:p>
        <a:p xmlns:a="http://schemas.openxmlformats.org/drawingml/2006/main">
          <a:pPr algn="ctr">
            <a:lnSpc>
              <a:spcPct val="100000"/>
            </a:lnSpc>
            <a:tabLst>
              <a:tab pos="0" algn="l"/>
            </a:tabLst>
          </a:pPr>
          <a:r>
            <a:rPr lang="ru-RU" sz="1800" b="0" strike="noStrike" spc="-1">
              <a:solidFill>
                <a:srgbClr val="215968"/>
              </a:solidFill>
              <a:latin typeface="Arial"/>
              <a:ea typeface="DejaVu Sans"/>
            </a:rPr>
            <a:t> </a:t>
          </a:r>
          <a:endParaRPr sz="1800" b="0" strike="noStrike" spc="-1">
            <a:solidFill>
              <a:srgbClr val="000000"/>
            </a:solidFill>
            <a:latin typeface="Times New Roman"/>
          </a:endParaRPr>
        </a:p>
        <a:p xmlns:a="http://schemas.openxmlformats.org/drawingml/2006/main">
          <a:pPr algn="ctr">
            <a:lnSpc>
              <a:spcPct val="100000"/>
            </a:lnSpc>
            <a:tabLst>
              <a:tab pos="0" algn="l"/>
            </a:tabLst>
          </a:pPr>
          <a:endParaRPr sz="1800" b="0" strike="noStrike" spc="-1">
            <a:solidFill>
              <a:srgbClr val="000000"/>
            </a:solidFill>
            <a:latin typeface="Times New Roman"/>
          </a:endParaRPr>
        </a:p>
        <a:p xmlns:a="http://schemas.openxmlformats.org/drawingml/2006/main">
          <a:pPr algn="ctr">
            <a:lnSpc>
              <a:spcPct val="100000"/>
            </a:lnSpc>
            <a:tabLst>
              <a:tab pos="0" algn="l"/>
            </a:tabLst>
          </a:pPr>
          <a:endParaRPr sz="1800" b="0" strike="noStrike" spc="-1">
            <a:solidFill>
              <a:srgbClr val="000000"/>
            </a:solidFill>
            <a:latin typeface="Times New Roman"/>
          </a:endParaRPr>
        </a:p>
        <a:p xmlns:a="http://schemas.openxmlformats.org/drawingml/2006/main">
          <a:pPr algn="ctr">
            <a:lnSpc>
              <a:spcPct val="100000"/>
            </a:lnSpc>
            <a:tabLst>
              <a:tab pos="0" algn="l"/>
            </a:tabLst>
          </a:pPr>
          <a:endParaRPr sz="1800" b="0" strike="noStrike" spc="-1">
            <a:solidFill>
              <a:srgbClr val="000000"/>
            </a:solidFill>
            <a:latin typeface="Times New Roman"/>
          </a:endParaRPr>
        </a:p>
        <a:p xmlns:a="http://schemas.openxmlformats.org/drawingml/2006/main">
          <a:pPr algn="ctr">
            <a:lnSpc>
              <a:spcPct val="100000"/>
            </a:lnSpc>
            <a:tabLst>
              <a:tab pos="0" algn="l"/>
            </a:tabLst>
          </a:pPr>
          <a:endParaRPr sz="1800" b="0" strike="noStrike" spc="-1">
            <a:solidFill>
              <a:srgbClr val="000000"/>
            </a:solidFill>
            <a:latin typeface="Times New Roman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B0949355-A07E-4206-B7A3-D47BD23DD0E0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pPr indent="0" algn="r">
                <a:buNone/>
              </a:p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400" y="746280"/>
            <a:ext cx="6623640" cy="3726360"/>
          </a:xfrm>
          <a:prstGeom prst="rect">
            <a:avLst/>
          </a:prstGeom>
          <a:ln w="0">
            <a:noFill/>
          </a:ln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76080" y="4722840"/>
            <a:ext cx="5407920" cy="447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sldNum" idx="7"/>
          </p:nvPr>
        </p:nvSpPr>
        <p:spPr>
          <a:xfrm>
            <a:off x="3829680" y="9443520"/>
            <a:ext cx="2928600" cy="49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580FAF9-0096-4009-8AC1-14A9AFACB253}" type="slidenum">
              <a:rPr lang="ru-RU" sz="1200" b="0" strike="noStrike" spc="-1">
                <a:solidFill>
                  <a:schemeClr val="dk1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1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12775" y="746125"/>
            <a:ext cx="5534025" cy="3725863"/>
          </a:xfrm>
          <a:prstGeom prst="rect">
            <a:avLst/>
          </a:prstGeom>
          <a:ln w="0">
            <a:noFill/>
          </a:ln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76080" y="4722840"/>
            <a:ext cx="5407920" cy="447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sldNum" idx="8"/>
          </p:nvPr>
        </p:nvSpPr>
        <p:spPr>
          <a:xfrm>
            <a:off x="3829680" y="9443520"/>
            <a:ext cx="2928600" cy="49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E8DF908-61B4-49EB-AB6E-3B57B9B69D50}" type="slidenum">
              <a:rPr lang="ru-RU" sz="1200" b="0" strike="noStrike" spc="-1">
                <a:solidFill>
                  <a:schemeClr val="dk1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2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12775" y="746125"/>
            <a:ext cx="5534025" cy="3725863"/>
          </a:xfrm>
          <a:prstGeom prst="rect">
            <a:avLst/>
          </a:prstGeom>
          <a:ln w="0">
            <a:noFill/>
          </a:ln>
        </p:spPr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76080" y="4722840"/>
            <a:ext cx="5407920" cy="447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sldNum" idx="9"/>
          </p:nvPr>
        </p:nvSpPr>
        <p:spPr>
          <a:xfrm>
            <a:off x="3829680" y="9443520"/>
            <a:ext cx="2928600" cy="49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920966A-BEA9-4501-AD29-65B67FF8709E}" type="slidenum">
              <a:rPr lang="ru-RU" sz="1200" b="0" strike="noStrike" spc="-1">
                <a:solidFill>
                  <a:schemeClr val="dk1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3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400" y="746280"/>
            <a:ext cx="6623640" cy="3726360"/>
          </a:xfrm>
          <a:prstGeom prst="rect">
            <a:avLst/>
          </a:prstGeom>
          <a:ln w="0">
            <a:noFill/>
          </a:ln>
        </p:spPr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76080" y="4722840"/>
            <a:ext cx="5407920" cy="447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sldNum" idx="10"/>
          </p:nvPr>
        </p:nvSpPr>
        <p:spPr>
          <a:xfrm>
            <a:off x="3829680" y="9443520"/>
            <a:ext cx="2928600" cy="49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CFA66D6-AF97-4B80-84FD-1809B4CDD212}" type="slidenum">
              <a:rPr lang="ru-RU" sz="1200" b="0" strike="noStrike" spc="-1">
                <a:solidFill>
                  <a:schemeClr val="dk1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4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12775" y="746125"/>
            <a:ext cx="5534025" cy="3725863"/>
          </a:xfrm>
          <a:prstGeom prst="rect">
            <a:avLst/>
          </a:prstGeom>
          <a:ln w="0">
            <a:noFill/>
          </a:ln>
        </p:spPr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76080" y="4722840"/>
            <a:ext cx="5407920" cy="447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sldNum" idx="11"/>
          </p:nvPr>
        </p:nvSpPr>
        <p:spPr>
          <a:xfrm>
            <a:off x="3829680" y="9443520"/>
            <a:ext cx="2928600" cy="49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2D3CC59-B873-41FD-82D8-848BB0690E6B}" type="slidenum">
              <a:rPr lang="ru-RU" sz="1200" b="0" strike="noStrike" spc="-1">
                <a:solidFill>
                  <a:schemeClr val="dk1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5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12775" y="746125"/>
            <a:ext cx="5534025" cy="3725863"/>
          </a:xfrm>
          <a:prstGeom prst="rect">
            <a:avLst/>
          </a:prstGeom>
          <a:ln w="0">
            <a:noFill/>
          </a:ln>
        </p:spPr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76080" y="4722840"/>
            <a:ext cx="5407920" cy="447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sldNum" idx="12"/>
          </p:nvPr>
        </p:nvSpPr>
        <p:spPr>
          <a:xfrm>
            <a:off x="3829680" y="9443520"/>
            <a:ext cx="2928600" cy="49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6AD7FBA-6319-4430-A4A7-E65878402846}" type="slidenum">
              <a:rPr lang="ru-RU" sz="1200" b="0" strike="noStrike" spc="-1">
                <a:solidFill>
                  <a:schemeClr val="dk1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6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12775" y="746125"/>
            <a:ext cx="5534025" cy="3725863"/>
          </a:xfrm>
          <a:prstGeom prst="rect">
            <a:avLst/>
          </a:prstGeom>
          <a:ln w="0">
            <a:noFill/>
          </a:ln>
        </p:spPr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76080" y="4722840"/>
            <a:ext cx="5407920" cy="447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sldNum" idx="13"/>
          </p:nvPr>
        </p:nvSpPr>
        <p:spPr>
          <a:xfrm>
            <a:off x="3829680" y="9443520"/>
            <a:ext cx="2928600" cy="49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59A0917-1880-4941-B2DE-74F4141B7E4C}" type="slidenum">
              <a:rPr lang="ru-RU" sz="1200" b="0" strike="noStrike" spc="-1">
                <a:solidFill>
                  <a:schemeClr val="dk1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7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12775" y="746125"/>
            <a:ext cx="5534025" cy="3725863"/>
          </a:xfrm>
          <a:prstGeom prst="rect">
            <a:avLst/>
          </a:prstGeom>
          <a:ln w="0">
            <a:noFill/>
          </a:ln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76080" y="4722840"/>
            <a:ext cx="5407920" cy="447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sldNum" idx="14"/>
          </p:nvPr>
        </p:nvSpPr>
        <p:spPr>
          <a:xfrm>
            <a:off x="3829680" y="9443520"/>
            <a:ext cx="2928600" cy="49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05C6321-D13D-4FBB-A3C2-6F0F9C163536}" type="slidenum">
              <a:rPr lang="ru-RU" sz="1200" b="0" strike="noStrike" spc="-1">
                <a:solidFill>
                  <a:schemeClr val="dk1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8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400" y="746280"/>
            <a:ext cx="6623640" cy="3726360"/>
          </a:xfrm>
          <a:prstGeom prst="rect">
            <a:avLst/>
          </a:prstGeom>
          <a:ln w="0">
            <a:noFill/>
          </a:ln>
        </p:spPr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76080" y="4722840"/>
            <a:ext cx="5407920" cy="4473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sldNum" idx="15"/>
          </p:nvPr>
        </p:nvSpPr>
        <p:spPr>
          <a:xfrm>
            <a:off x="3829680" y="9443520"/>
            <a:ext cx="2928600" cy="496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chemeClr val="dk1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AFA7845-A4BC-40F6-8FF5-8D88E05BB283}" type="slidenum">
              <a:rPr lang="ru-RU" sz="1200" b="0" strike="noStrike" spc="-1">
                <a:solidFill>
                  <a:schemeClr val="dk1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9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C84C0BD-0DFA-4F84-8E93-F007EEB25ACB}" type="slidenum">
              <a:rPr/>
              <a:p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080" y="1911600"/>
            <a:ext cx="777132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440360"/>
            <a:ext cx="8228880" cy="170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304800"/>
            <a:ext cx="8228880" cy="170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6896E1-C028-4787-90C6-28B692536D8F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080" y="1911600"/>
            <a:ext cx="777132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440360"/>
            <a:ext cx="4015440" cy="170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3880" y="1440360"/>
            <a:ext cx="4015440" cy="170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304800"/>
            <a:ext cx="4015440" cy="170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3880" y="3304800"/>
            <a:ext cx="4015440" cy="170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080F4F0-9020-4DF2-BC27-7496E1D1E1C9}" type="slidenum">
              <a:rPr/>
              <a:p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080" y="1911600"/>
            <a:ext cx="777132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440360"/>
            <a:ext cx="2649600" cy="170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5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440360"/>
            <a:ext cx="2649600" cy="170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5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440360"/>
            <a:ext cx="2649600" cy="170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5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304800"/>
            <a:ext cx="2649600" cy="170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5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304800"/>
            <a:ext cx="2649600" cy="170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5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304800"/>
            <a:ext cx="2649600" cy="170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5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2FA83C9-D4A0-46B0-BFEE-9D00878DC7A6}" type="slidenum">
              <a:rPr/>
              <a:p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080" y="1911600"/>
            <a:ext cx="777132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440360"/>
            <a:ext cx="8228880" cy="356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9A0647F-78E5-409C-A85B-656226DA0B86}" type="slidenum">
              <a:rPr/>
              <a:p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080" y="1911600"/>
            <a:ext cx="777132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440360"/>
            <a:ext cx="8228880" cy="356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8A9F3D4-EE34-4131-8D8C-C4AAF51D05DE}" type="slidenum">
              <a:rPr/>
              <a:p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080" y="1911600"/>
            <a:ext cx="777132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440360"/>
            <a:ext cx="4015440" cy="356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3880" y="1440360"/>
            <a:ext cx="4015440" cy="356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8CB0B91-0A08-4657-945D-E8D1E67C5F47}" type="slidenum">
              <a:rPr/>
              <a:p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080" y="1911600"/>
            <a:ext cx="777132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C2C8DF6-7432-48F1-9F71-CB2FA560AB0E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080" y="1911600"/>
            <a:ext cx="7771320" cy="611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A5FFA83-8246-45C8-9900-1FD654CDB790}" type="slidenum">
              <a:rPr/>
              <a:p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080" y="1911600"/>
            <a:ext cx="777132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440360"/>
            <a:ext cx="4015440" cy="170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3880" y="1440360"/>
            <a:ext cx="4015440" cy="356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304800"/>
            <a:ext cx="4015440" cy="170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850C095-AEBF-4DEB-AC35-2099AC2EBBA7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080" y="1911600"/>
            <a:ext cx="777132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440360"/>
            <a:ext cx="4015440" cy="356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3880" y="1440360"/>
            <a:ext cx="4015440" cy="170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3880" y="3304800"/>
            <a:ext cx="4015440" cy="170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8928614-A7EB-4005-877B-030FF051E373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080" y="1911600"/>
            <a:ext cx="777132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440360"/>
            <a:ext cx="4015440" cy="170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3880" y="1440360"/>
            <a:ext cx="4015440" cy="170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304800"/>
            <a:ext cx="8228880" cy="1702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010136E-72C2-451B-A722-FA88A9D2000D}" type="slidenum">
              <a:rPr/>
              <a:p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080" y="1911600"/>
            <a:ext cx="7771320" cy="131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440360"/>
            <a:ext cx="8228880" cy="3569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123720" y="5704560"/>
            <a:ext cx="2894400" cy="32688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6552720" y="5704560"/>
            <a:ext cx="2132280" cy="326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5C5A9AE-7637-4E9A-91B4-62B51BA46BC7}" type="slidenum">
              <a:rPr lang="ru-RU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pPr indent="0" algn="r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456840" y="5704560"/>
            <a:ext cx="2132280" cy="326880"/>
          </a:xfrm>
          <a:prstGeom prst="rect">
            <a:avLst/>
          </a:prstGeom>
          <a:noFill/>
          <a:ln w="0">
            <a:noFill/>
          </a:ln>
        </p:spPr>
        <p:txBody>
          <a:bodyPr lIns="90000" tIns="91440" rIns="90000" bIns="9144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89" descr="C:\Users\lodygin-iv\Desktop\Ресайз\ФКГС\fon_cr.jpg"/>
          <p:cNvPicPr/>
          <p:nvPr/>
        </p:nvPicPr>
        <p:blipFill>
          <a:blip r:embed="rId3" cstate="print"/>
          <a:srcRect l="30446"/>
          <a:stretch/>
        </p:blipFill>
        <p:spPr>
          <a:xfrm>
            <a:off x="0" y="5459400"/>
            <a:ext cx="2877840" cy="694080"/>
          </a:xfrm>
          <a:prstGeom prst="rect">
            <a:avLst/>
          </a:prstGeom>
          <a:ln w="0">
            <a:noFill/>
          </a:ln>
        </p:spPr>
      </p:pic>
      <p:pic>
        <p:nvPicPr>
          <p:cNvPr id="48" name="Shape 90" descr="C:\Users\lodygin-iv\Desktop\Ресайз\ФКГС\fon_cr.jpg"/>
          <p:cNvPicPr/>
          <p:nvPr/>
        </p:nvPicPr>
        <p:blipFill>
          <a:blip r:embed="rId3" cstate="print"/>
          <a:stretch/>
        </p:blipFill>
        <p:spPr>
          <a:xfrm>
            <a:off x="2878920" y="5459400"/>
            <a:ext cx="4138560" cy="694080"/>
          </a:xfrm>
          <a:prstGeom prst="rect">
            <a:avLst/>
          </a:prstGeom>
          <a:ln w="0">
            <a:noFill/>
          </a:ln>
        </p:spPr>
      </p:pic>
      <p:pic>
        <p:nvPicPr>
          <p:cNvPr id="49" name="Shape 91" descr="C:\Users\lodygin-iv\Desktop\Ресайз\ФКГС\fon_cr.jpg"/>
          <p:cNvPicPr/>
          <p:nvPr/>
        </p:nvPicPr>
        <p:blipFill>
          <a:blip r:embed="rId3" cstate="print"/>
          <a:srcRect r="48709"/>
          <a:stretch/>
        </p:blipFill>
        <p:spPr>
          <a:xfrm>
            <a:off x="7019640" y="5459400"/>
            <a:ext cx="2122200" cy="694080"/>
          </a:xfrm>
          <a:prstGeom prst="rect">
            <a:avLst/>
          </a:prstGeom>
          <a:ln w="0">
            <a:noFill/>
          </a:ln>
        </p:spPr>
      </p:pic>
      <p:sp>
        <p:nvSpPr>
          <p:cNvPr id="50" name="Shape 93"/>
          <p:cNvSpPr/>
          <p:nvPr/>
        </p:nvSpPr>
        <p:spPr>
          <a:xfrm>
            <a:off x="971280" y="4456440"/>
            <a:ext cx="7344360" cy="771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575756"/>
                </a:solidFill>
                <a:latin typeface="Arial"/>
                <a:ea typeface="Arial"/>
              </a:rPr>
              <a:t>Управление жилищно-коммунального хозяйства администрации МО ГО «Сыктывкар»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400" b="0" strike="noStrike" spc="-1">
                <a:solidFill>
                  <a:srgbClr val="575756"/>
                </a:solidFill>
                <a:latin typeface="Arial"/>
                <a:ea typeface="Arial"/>
              </a:rPr>
              <a:t>2022 год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Shape 94"/>
          <p:cNvSpPr/>
          <p:nvPr/>
        </p:nvSpPr>
        <p:spPr>
          <a:xfrm>
            <a:off x="461880" y="2130120"/>
            <a:ext cx="8352360" cy="163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Arial"/>
              </a:rPr>
              <a:t>Об итогах демонтажа (сноса) и вывоза ветхих гаражей и автохлама с территории МО ГО «Сыктывкар» 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  <a:ea typeface="Arial"/>
              </a:rPr>
              <a:t>в 2022 году</a:t>
            </a:r>
            <a:endParaRPr lang="ru-RU" sz="2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Picture 8" descr="Картинки по запросу символ сыктывкар медведь"/>
          <p:cNvPicPr/>
          <p:nvPr/>
        </p:nvPicPr>
        <p:blipFill>
          <a:blip r:embed="rId4" cstate="print"/>
          <a:stretch/>
        </p:blipFill>
        <p:spPr>
          <a:xfrm>
            <a:off x="3976560" y="161640"/>
            <a:ext cx="1240200" cy="180828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Shape 100" descr="C:\Users\lodygin-iv\Desktop\Ресайз\ФКГС\fon_cr.jpg"/>
          <p:cNvPicPr/>
          <p:nvPr/>
        </p:nvPicPr>
        <p:blipFill>
          <a:blip r:embed="rId3" cstate="print"/>
          <a:srcRect l="30446"/>
          <a:stretch/>
        </p:blipFill>
        <p:spPr>
          <a:xfrm>
            <a:off x="0" y="5459400"/>
            <a:ext cx="2877840" cy="694080"/>
          </a:xfrm>
          <a:prstGeom prst="rect">
            <a:avLst/>
          </a:prstGeom>
          <a:ln w="0">
            <a:noFill/>
          </a:ln>
        </p:spPr>
      </p:pic>
      <p:pic>
        <p:nvPicPr>
          <p:cNvPr id="54" name="Shape 101" descr="C:\Users\lodygin-iv\Desktop\Ресайз\ФКГС\fon_cr.jpg"/>
          <p:cNvPicPr/>
          <p:nvPr/>
        </p:nvPicPr>
        <p:blipFill>
          <a:blip r:embed="rId3" cstate="print"/>
          <a:stretch/>
        </p:blipFill>
        <p:spPr>
          <a:xfrm>
            <a:off x="2878920" y="5459400"/>
            <a:ext cx="4138560" cy="694080"/>
          </a:xfrm>
          <a:prstGeom prst="rect">
            <a:avLst/>
          </a:prstGeom>
          <a:ln w="0">
            <a:noFill/>
          </a:ln>
        </p:spPr>
      </p:pic>
      <p:pic>
        <p:nvPicPr>
          <p:cNvPr id="55" name="Shape 102" descr="C:\Users\lodygin-iv\Desktop\Ресайз\ФКГС\fon_cr.jpg"/>
          <p:cNvPicPr/>
          <p:nvPr/>
        </p:nvPicPr>
        <p:blipFill>
          <a:blip r:embed="rId3" cstate="print"/>
          <a:srcRect r="48709"/>
          <a:stretch/>
        </p:blipFill>
        <p:spPr>
          <a:xfrm>
            <a:off x="7019640" y="5459400"/>
            <a:ext cx="2122200" cy="694080"/>
          </a:xfrm>
          <a:prstGeom prst="rect">
            <a:avLst/>
          </a:prstGeom>
          <a:ln w="0">
            <a:noFill/>
          </a:ln>
        </p:spPr>
      </p:pic>
      <p:pic>
        <p:nvPicPr>
          <p:cNvPr id="56" name="Shape 104" descr="C:\Users\lodygin-iv\Desktop\Ресайз\Coat_of_Arms_of_Syktyvkar_(Komi)_(2005).png"/>
          <p:cNvPicPr/>
          <p:nvPr/>
        </p:nvPicPr>
        <p:blipFill>
          <a:blip r:embed="rId4" cstate="print"/>
          <a:stretch/>
        </p:blipFill>
        <p:spPr>
          <a:xfrm>
            <a:off x="8388000" y="174240"/>
            <a:ext cx="646920" cy="1076400"/>
          </a:xfrm>
          <a:prstGeom prst="rect">
            <a:avLst/>
          </a:prstGeom>
          <a:ln w="0">
            <a:noFill/>
          </a:ln>
        </p:spPr>
      </p:pic>
      <p:sp>
        <p:nvSpPr>
          <p:cNvPr id="57" name="Заголовок 1"/>
          <p:cNvSpPr/>
          <p:nvPr/>
        </p:nvSpPr>
        <p:spPr>
          <a:xfrm>
            <a:off x="1043640" y="29160"/>
            <a:ext cx="6622920" cy="136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Этапы подготовки к сносу гаражей и эвакуации </a:t>
            </a:r>
            <a:r>
              <a:rPr lang="ru-RU" sz="1800" b="1" strike="noStrike" spc="-1" dirty="0" smtClean="0">
                <a:solidFill>
                  <a:schemeClr val="dk1"/>
                </a:solidFill>
                <a:latin typeface="Arial"/>
                <a:ea typeface="Calibri"/>
              </a:rPr>
              <a:t>брошенных, </a:t>
            </a:r>
            <a:r>
              <a:rPr lang="ru-RU" b="1" spc="-1" dirty="0" smtClean="0">
                <a:solidFill>
                  <a:schemeClr val="dk1"/>
                </a:solidFill>
                <a:latin typeface="Arial"/>
                <a:ea typeface="Calibri"/>
              </a:rPr>
              <a:t>разукомплектованных транспортных средств</a:t>
            </a:r>
            <a:r>
              <a:rPr lang="ru-RU" sz="1800" b="1" strike="noStrike" spc="-1" dirty="0" smtClean="0">
                <a:solidFill>
                  <a:schemeClr val="dk1"/>
                </a:solidFill>
                <a:latin typeface="Arial"/>
                <a:ea typeface="Calibri"/>
              </a:rPr>
              <a:t> </a:t>
            </a:r>
            <a:r>
              <a:rPr lang="ru-RU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в 2022 г. 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8" name="Схема 7"/>
          <p:cNvGrpSpPr/>
          <p:nvPr/>
        </p:nvGrpSpPr>
        <p:grpSpPr>
          <a:xfrm>
            <a:off x="-3420000" y="56520"/>
            <a:ext cx="11472120" cy="6602760"/>
            <a:chOff x="-3420000" y="56520"/>
            <a:chExt cx="11472120" cy="660276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1212840" y="906480"/>
              <a:ext cx="6839280" cy="490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0" name="Арка 59"/>
            <p:cNvSpPr/>
            <p:nvPr/>
          </p:nvSpPr>
          <p:spPr>
            <a:xfrm>
              <a:off x="-3420000" y="56520"/>
              <a:ext cx="5517360" cy="6602760"/>
            </a:xfrm>
            <a:prstGeom prst="blockArc">
              <a:avLst>
                <a:gd name="adj1" fmla="val 18900000"/>
                <a:gd name="adj2" fmla="val 2700000"/>
                <a:gd name="adj3" fmla="val 391"/>
              </a:avLst>
            </a:prstGeom>
            <a:noFill/>
            <a:ln>
              <a:solidFill>
                <a:srgbClr val="3F6797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781640" y="1403280"/>
              <a:ext cx="6215040" cy="967320"/>
            </a:xfrm>
            <a:prstGeom prst="rect">
              <a:avLst/>
            </a:prstGeom>
            <a:gradFill rotWithShape="0">
              <a:gsLst>
                <a:gs pos="0">
                  <a:srgbClr val="E3FBC2"/>
                </a:gs>
                <a:gs pos="100000">
                  <a:srgbClr val="F4FFE6"/>
                </a:gs>
              </a:gsLst>
              <a:lin ang="16200000"/>
            </a:gradFill>
            <a:ln>
              <a:solidFill>
                <a:srgbClr val="98B855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650520" tIns="40680" rIns="40680" bIns="4068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Проведены организационные мероприятия по обнаружению объектов, поиску и извещению собственников  о сносе/эвакуации объектов в принудительном порядке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" name="Овал 61"/>
            <p:cNvSpPr/>
            <p:nvPr/>
          </p:nvSpPr>
          <p:spPr>
            <a:xfrm>
              <a:off x="1269720" y="1274400"/>
              <a:ext cx="1023480" cy="122508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080080" y="2794680"/>
              <a:ext cx="5916600" cy="1127160"/>
            </a:xfrm>
            <a:prstGeom prst="rect">
              <a:avLst/>
            </a:prstGeom>
            <a:gradFill rotWithShape="0">
              <a:gsLst>
                <a:gs pos="0">
                  <a:srgbClr val="E3FBC2"/>
                </a:gs>
                <a:gs pos="100000">
                  <a:srgbClr val="F4FFE6"/>
                </a:gs>
              </a:gsLst>
              <a:lin ang="16200000"/>
            </a:gradFill>
            <a:ln>
              <a:solidFill>
                <a:srgbClr val="98B855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650520" tIns="40680" rIns="40680" bIns="4068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Выполнены инструментальные замеры гаражей. Сформированы технические задания и локальные сметы 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" name="Овал 63"/>
            <p:cNvSpPr/>
            <p:nvPr/>
          </p:nvSpPr>
          <p:spPr>
            <a:xfrm>
              <a:off x="1568160" y="2745720"/>
              <a:ext cx="1023120" cy="122508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1781640" y="4339440"/>
              <a:ext cx="6215040" cy="979560"/>
            </a:xfrm>
            <a:prstGeom prst="rect">
              <a:avLst/>
            </a:prstGeom>
            <a:gradFill rotWithShape="0">
              <a:gsLst>
                <a:gs pos="0">
                  <a:srgbClr val="E3FBC2"/>
                </a:gs>
                <a:gs pos="100000">
                  <a:srgbClr val="F4FFE6"/>
                </a:gs>
              </a:gsLst>
              <a:lin ang="16200000"/>
            </a:gradFill>
            <a:ln>
              <a:solidFill>
                <a:srgbClr val="98B855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/>
          </p:style>
          <p:txBody>
            <a:bodyPr lIns="650520" tIns="40680" rIns="40680" bIns="40680" numCol="1" spcCol="1440" anchor="ctr">
              <a:noAutofit/>
            </a:bodyPr>
            <a:lstStyle/>
            <a:p>
              <a:pPr>
                <a:lnSpc>
                  <a:spcPct val="90000"/>
                </a:lnSpc>
                <a:spcAft>
                  <a:spcPts val="561"/>
                </a:spcAft>
              </a:pP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561"/>
                </a:spcAft>
              </a:pPr>
              <a:r>
                <a:rPr lang="ru-RU" sz="1600" b="0" strike="noStrike" spc="-1">
                  <a:solidFill>
                    <a:srgbClr val="000000"/>
                  </a:solidFill>
                  <a:latin typeface="Arial"/>
                  <a:ea typeface="Arial"/>
                </a:rPr>
                <a:t>Заключены муниципальные контракты на выполнение работ по сносу/эвакуации объектов с территории МО ГО «Сыктывкар»                                               </a:t>
              </a:r>
              <a:endParaRPr lang="ru-RU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" name="Овал 65"/>
            <p:cNvSpPr/>
            <p:nvPr/>
          </p:nvSpPr>
          <p:spPr>
            <a:xfrm>
              <a:off x="1269720" y="4216680"/>
              <a:ext cx="1023480" cy="1225080"/>
            </a:xfrm>
            <a:prstGeom prst="ellipse">
              <a:avLst/>
            </a:prstGeom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ln>
              <a:solidFill>
                <a:srgbClr val="4F81BD"/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67" name="Прямоугольник 8"/>
          <p:cNvSpPr/>
          <p:nvPr/>
        </p:nvSpPr>
        <p:spPr>
          <a:xfrm>
            <a:off x="1456560" y="1353960"/>
            <a:ext cx="5612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cap="all" spc="-1">
                <a:solidFill>
                  <a:schemeClr val="accent1"/>
                </a:solidFill>
                <a:latin typeface="Arial"/>
                <a:ea typeface="Arial"/>
              </a:rPr>
              <a:t>1</a:t>
            </a:r>
            <a:endParaRPr lang="ru-RU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Прямоугольник 9"/>
          <p:cNvSpPr/>
          <p:nvPr/>
        </p:nvSpPr>
        <p:spPr>
          <a:xfrm>
            <a:off x="1792080" y="2733120"/>
            <a:ext cx="5612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cap="all" spc="-1">
                <a:solidFill>
                  <a:schemeClr val="accent1"/>
                </a:solidFill>
                <a:latin typeface="Arial"/>
                <a:ea typeface="Arial"/>
              </a:rPr>
              <a:t>2</a:t>
            </a:r>
            <a:endParaRPr lang="ru-RU" sz="5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Прямоугольник 12"/>
          <p:cNvSpPr/>
          <p:nvPr/>
        </p:nvSpPr>
        <p:spPr>
          <a:xfrm>
            <a:off x="1502640" y="4284000"/>
            <a:ext cx="5612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/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5400" b="1" strike="noStrike" cap="all" spc="-1">
                <a:solidFill>
                  <a:schemeClr val="accent1"/>
                </a:solidFill>
                <a:latin typeface="Arial"/>
                <a:ea typeface="Arial"/>
              </a:rPr>
              <a:t>3</a:t>
            </a:r>
            <a:endParaRPr lang="ru-RU" sz="5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516" descr="C:\Users\lodygin-iv\Desktop\Ресайз\ФКГС\fon_cr.jpg"/>
          <p:cNvPicPr/>
          <p:nvPr/>
        </p:nvPicPr>
        <p:blipFill>
          <a:blip r:embed="rId3" cstate="print"/>
          <a:srcRect l="30446"/>
          <a:stretch/>
        </p:blipFill>
        <p:spPr>
          <a:xfrm>
            <a:off x="0" y="5459400"/>
            <a:ext cx="2877840" cy="694080"/>
          </a:xfrm>
          <a:prstGeom prst="rect">
            <a:avLst/>
          </a:prstGeom>
          <a:ln w="0">
            <a:noFill/>
          </a:ln>
        </p:spPr>
      </p:pic>
      <p:pic>
        <p:nvPicPr>
          <p:cNvPr id="71" name="Shape 517" descr="C:\Users\lodygin-iv\Desktop\Ресайз\ФКГС\fon_cr.jpg"/>
          <p:cNvPicPr/>
          <p:nvPr/>
        </p:nvPicPr>
        <p:blipFill>
          <a:blip r:embed="rId3" cstate="print"/>
          <a:stretch/>
        </p:blipFill>
        <p:spPr>
          <a:xfrm>
            <a:off x="2878920" y="5459400"/>
            <a:ext cx="4138560" cy="694080"/>
          </a:xfrm>
          <a:prstGeom prst="rect">
            <a:avLst/>
          </a:prstGeom>
          <a:ln w="0">
            <a:noFill/>
          </a:ln>
        </p:spPr>
      </p:pic>
      <p:pic>
        <p:nvPicPr>
          <p:cNvPr id="72" name="Shape 518" descr="C:\Users\lodygin-iv\Desktop\Ресайз\ФКГС\fon_cr.jpg"/>
          <p:cNvPicPr/>
          <p:nvPr/>
        </p:nvPicPr>
        <p:blipFill>
          <a:blip r:embed="rId3" cstate="print"/>
          <a:srcRect r="48709"/>
          <a:stretch/>
        </p:blipFill>
        <p:spPr>
          <a:xfrm>
            <a:off x="7019640" y="5459400"/>
            <a:ext cx="2122200" cy="694080"/>
          </a:xfrm>
          <a:prstGeom prst="rect">
            <a:avLst/>
          </a:prstGeom>
          <a:ln w="0">
            <a:noFill/>
          </a:ln>
        </p:spPr>
      </p:pic>
      <p:pic>
        <p:nvPicPr>
          <p:cNvPr id="73" name="Shape 520" descr="C:\Users\lodygin-iv\Desktop\Ресайз\Coat_of_Arms_of_Syktyvkar_(Komi)_(2005).png"/>
          <p:cNvPicPr/>
          <p:nvPr/>
        </p:nvPicPr>
        <p:blipFill>
          <a:blip r:embed="rId4" cstate="print"/>
          <a:stretch/>
        </p:blipFill>
        <p:spPr>
          <a:xfrm>
            <a:off x="8315640" y="147240"/>
            <a:ext cx="646920" cy="1076400"/>
          </a:xfrm>
          <a:prstGeom prst="rect">
            <a:avLst/>
          </a:prstGeom>
          <a:ln w="0">
            <a:noFill/>
          </a:ln>
        </p:spPr>
      </p:pic>
      <p:sp>
        <p:nvSpPr>
          <p:cNvPr id="74" name="Заголовок 1"/>
          <p:cNvSpPr/>
          <p:nvPr/>
        </p:nvSpPr>
        <p:spPr>
          <a:xfrm>
            <a:off x="395536" y="0"/>
            <a:ext cx="7632848" cy="7739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800" b="1" strike="noStrike" spc="-1" dirty="0" smtClean="0">
              <a:solidFill>
                <a:schemeClr val="dk1"/>
              </a:solidFill>
              <a:latin typeface="Arial"/>
              <a:ea typeface="Calibri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 dirty="0" smtClean="0">
                <a:solidFill>
                  <a:schemeClr val="dk1"/>
                </a:solidFill>
                <a:latin typeface="Arial"/>
                <a:ea typeface="Calibri"/>
              </a:rPr>
              <a:t>Принудительный </a:t>
            </a:r>
            <a:r>
              <a:rPr lang="ru-RU" b="1" spc="-1" dirty="0" smtClean="0">
                <a:solidFill>
                  <a:schemeClr val="dk1"/>
                </a:solidFill>
                <a:latin typeface="Arial"/>
                <a:ea typeface="Calibri"/>
              </a:rPr>
              <a:t>снос незаконно-установленных объектов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 dirty="0" smtClean="0">
                <a:solidFill>
                  <a:schemeClr val="dk1"/>
                </a:solidFill>
                <a:latin typeface="Arial"/>
                <a:ea typeface="Calibri"/>
              </a:rPr>
              <a:t>Район </a:t>
            </a:r>
            <a:r>
              <a:rPr lang="ru-RU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ж/</a:t>
            </a:r>
            <a:r>
              <a:rPr lang="ru-RU" sz="1800" b="1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д</a:t>
            </a:r>
            <a:r>
              <a:rPr lang="ru-RU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 переезда по ул. Ручейная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5" name="Рисунок 74"/>
          <p:cNvPicPr/>
          <p:nvPr/>
        </p:nvPicPr>
        <p:blipFill>
          <a:blip r:embed="rId5" cstate="print"/>
          <a:stretch/>
        </p:blipFill>
        <p:spPr>
          <a:xfrm>
            <a:off x="4644008" y="917922"/>
            <a:ext cx="2988344" cy="2160240"/>
          </a:xfrm>
          <a:prstGeom prst="rect">
            <a:avLst/>
          </a:prstGeom>
          <a:ln w="0">
            <a:noFill/>
          </a:ln>
        </p:spPr>
      </p:pic>
      <p:pic>
        <p:nvPicPr>
          <p:cNvPr id="76" name="Рисунок 75"/>
          <p:cNvPicPr/>
          <p:nvPr/>
        </p:nvPicPr>
        <p:blipFill>
          <a:blip r:embed="rId6" cstate="print"/>
          <a:stretch/>
        </p:blipFill>
        <p:spPr>
          <a:xfrm>
            <a:off x="4644008" y="3222178"/>
            <a:ext cx="3060352" cy="2232248"/>
          </a:xfrm>
          <a:prstGeom prst="rect">
            <a:avLst/>
          </a:prstGeom>
          <a:ln w="0">
            <a:noFill/>
          </a:ln>
        </p:spPr>
      </p:pic>
      <p:pic>
        <p:nvPicPr>
          <p:cNvPr id="77" name="Рисунок 76"/>
          <p:cNvPicPr/>
          <p:nvPr/>
        </p:nvPicPr>
        <p:blipFill>
          <a:blip r:embed="rId7" cstate="print"/>
          <a:stretch/>
        </p:blipFill>
        <p:spPr>
          <a:xfrm>
            <a:off x="1043608" y="917922"/>
            <a:ext cx="3095936" cy="2160240"/>
          </a:xfrm>
          <a:prstGeom prst="rect">
            <a:avLst/>
          </a:prstGeom>
          <a:ln w="0">
            <a:noFill/>
          </a:ln>
        </p:spPr>
      </p:pic>
      <p:pic>
        <p:nvPicPr>
          <p:cNvPr id="78" name="Рисунок 77"/>
          <p:cNvPicPr/>
          <p:nvPr/>
        </p:nvPicPr>
        <p:blipFill>
          <a:blip r:embed="rId8" cstate="print"/>
          <a:stretch/>
        </p:blipFill>
        <p:spPr>
          <a:xfrm>
            <a:off x="1043608" y="3222178"/>
            <a:ext cx="3167944" cy="221442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15" descr="C:\Users\lodygin-iv\Desktop\Ресайз\ФКГС\fon_cr.jpg"/>
          <p:cNvPicPr/>
          <p:nvPr/>
        </p:nvPicPr>
        <p:blipFill>
          <a:blip r:embed="rId3" cstate="print"/>
          <a:srcRect l="30446"/>
          <a:stretch/>
        </p:blipFill>
        <p:spPr>
          <a:xfrm>
            <a:off x="0" y="5459400"/>
            <a:ext cx="2877840" cy="694080"/>
          </a:xfrm>
          <a:prstGeom prst="rect">
            <a:avLst/>
          </a:prstGeom>
          <a:ln w="0">
            <a:noFill/>
          </a:ln>
        </p:spPr>
      </p:pic>
      <p:pic>
        <p:nvPicPr>
          <p:cNvPr id="80" name="Shape 16" descr="C:\Users\lodygin-iv\Desktop\Ресайз\ФКГС\fon_cr.jpg"/>
          <p:cNvPicPr/>
          <p:nvPr/>
        </p:nvPicPr>
        <p:blipFill>
          <a:blip r:embed="rId3" cstate="print"/>
          <a:stretch/>
        </p:blipFill>
        <p:spPr>
          <a:xfrm>
            <a:off x="2878920" y="5459400"/>
            <a:ext cx="4138560" cy="694080"/>
          </a:xfrm>
          <a:prstGeom prst="rect">
            <a:avLst/>
          </a:prstGeom>
          <a:ln w="0">
            <a:noFill/>
          </a:ln>
        </p:spPr>
      </p:pic>
      <p:pic>
        <p:nvPicPr>
          <p:cNvPr id="81" name="Shape 17" descr="C:\Users\lodygin-iv\Desktop\Ресайз\ФКГС\fon_cr.jpg"/>
          <p:cNvPicPr/>
          <p:nvPr/>
        </p:nvPicPr>
        <p:blipFill>
          <a:blip r:embed="rId3" cstate="print"/>
          <a:srcRect r="48709"/>
          <a:stretch/>
        </p:blipFill>
        <p:spPr>
          <a:xfrm>
            <a:off x="7019640" y="5459400"/>
            <a:ext cx="2122200" cy="694080"/>
          </a:xfrm>
          <a:prstGeom prst="rect">
            <a:avLst/>
          </a:prstGeom>
          <a:ln w="0">
            <a:noFill/>
          </a:ln>
        </p:spPr>
      </p:pic>
      <p:pic>
        <p:nvPicPr>
          <p:cNvPr id="82" name="Shape 18" descr="C:\Users\lodygin-iv\Desktop\Ресайз\Coat_of_Arms_of_Syktyvkar_(Komi)_(2005).png"/>
          <p:cNvPicPr/>
          <p:nvPr/>
        </p:nvPicPr>
        <p:blipFill>
          <a:blip r:embed="rId4" cstate="print"/>
          <a:stretch/>
        </p:blipFill>
        <p:spPr>
          <a:xfrm>
            <a:off x="8315640" y="147240"/>
            <a:ext cx="646920" cy="1076400"/>
          </a:xfrm>
          <a:prstGeom prst="rect">
            <a:avLst/>
          </a:prstGeom>
          <a:ln w="0">
            <a:noFill/>
          </a:ln>
        </p:spPr>
      </p:pic>
      <p:sp>
        <p:nvSpPr>
          <p:cNvPr id="83" name="Заголовок 2"/>
          <p:cNvSpPr/>
          <p:nvPr/>
        </p:nvSpPr>
        <p:spPr>
          <a:xfrm>
            <a:off x="1800000" y="-140760"/>
            <a:ext cx="5291280" cy="86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chemeClr val="dk1"/>
                </a:solidFill>
                <a:latin typeface="Arial"/>
                <a:ea typeface="Calibri"/>
              </a:rPr>
              <a:t>ул. Лесопарковая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Рисунок 83"/>
          <p:cNvPicPr/>
          <p:nvPr/>
        </p:nvPicPr>
        <p:blipFill>
          <a:blip r:embed="rId5" cstate="print"/>
          <a:stretch/>
        </p:blipFill>
        <p:spPr>
          <a:xfrm>
            <a:off x="900000" y="540000"/>
            <a:ext cx="3396240" cy="2519280"/>
          </a:xfrm>
          <a:prstGeom prst="rect">
            <a:avLst/>
          </a:prstGeom>
          <a:ln w="0">
            <a:noFill/>
          </a:ln>
        </p:spPr>
      </p:pic>
      <p:pic>
        <p:nvPicPr>
          <p:cNvPr id="85" name="Рисунок 84"/>
          <p:cNvPicPr/>
          <p:nvPr/>
        </p:nvPicPr>
        <p:blipFill>
          <a:blip r:embed="rId6" cstate="print"/>
          <a:stretch/>
        </p:blipFill>
        <p:spPr>
          <a:xfrm>
            <a:off x="900000" y="3240000"/>
            <a:ext cx="3419280" cy="2519280"/>
          </a:xfrm>
          <a:prstGeom prst="rect">
            <a:avLst/>
          </a:prstGeom>
          <a:ln w="0">
            <a:noFill/>
          </a:ln>
        </p:spPr>
      </p:pic>
      <p:pic>
        <p:nvPicPr>
          <p:cNvPr id="86" name="Рисунок 85"/>
          <p:cNvPicPr/>
          <p:nvPr/>
        </p:nvPicPr>
        <p:blipFill>
          <a:blip r:embed="rId7" cstate="print"/>
          <a:stretch/>
        </p:blipFill>
        <p:spPr>
          <a:xfrm>
            <a:off x="4680000" y="540000"/>
            <a:ext cx="3396240" cy="2519280"/>
          </a:xfrm>
          <a:prstGeom prst="rect">
            <a:avLst/>
          </a:prstGeom>
          <a:ln w="0">
            <a:noFill/>
          </a:ln>
        </p:spPr>
      </p:pic>
      <p:pic>
        <p:nvPicPr>
          <p:cNvPr id="87" name="Рисунок 86"/>
          <p:cNvPicPr/>
          <p:nvPr/>
        </p:nvPicPr>
        <p:blipFill>
          <a:blip r:embed="rId8" cstate="print"/>
          <a:stretch/>
        </p:blipFill>
        <p:spPr>
          <a:xfrm>
            <a:off x="4680000" y="3240000"/>
            <a:ext cx="3419280" cy="251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" descr="C:\Users\lodygin-iv\Desktop\Ресайз\ФКГС\fon_cr.jpg"/>
          <p:cNvPicPr/>
          <p:nvPr/>
        </p:nvPicPr>
        <p:blipFill>
          <a:blip r:embed="rId3" cstate="print"/>
          <a:srcRect l="30446"/>
          <a:stretch/>
        </p:blipFill>
        <p:spPr>
          <a:xfrm>
            <a:off x="0" y="5459400"/>
            <a:ext cx="2877840" cy="694080"/>
          </a:xfrm>
          <a:prstGeom prst="rect">
            <a:avLst/>
          </a:prstGeom>
          <a:ln w="0">
            <a:noFill/>
          </a:ln>
        </p:spPr>
      </p:pic>
      <p:pic>
        <p:nvPicPr>
          <p:cNvPr id="89" name="Shape 12" descr="C:\Users\lodygin-iv\Desktop\Ресайз\ФКГС\fon_cr.jpg"/>
          <p:cNvPicPr/>
          <p:nvPr/>
        </p:nvPicPr>
        <p:blipFill>
          <a:blip r:embed="rId3" cstate="print"/>
          <a:stretch/>
        </p:blipFill>
        <p:spPr>
          <a:xfrm>
            <a:off x="2878920" y="5459400"/>
            <a:ext cx="4138560" cy="694080"/>
          </a:xfrm>
          <a:prstGeom prst="rect">
            <a:avLst/>
          </a:prstGeom>
          <a:ln w="0">
            <a:noFill/>
          </a:ln>
        </p:spPr>
      </p:pic>
      <p:pic>
        <p:nvPicPr>
          <p:cNvPr id="90" name="Shape 13" descr="C:\Users\lodygin-iv\Desktop\Ресайз\ФКГС\fon_cr.jpg"/>
          <p:cNvPicPr/>
          <p:nvPr/>
        </p:nvPicPr>
        <p:blipFill>
          <a:blip r:embed="rId3" cstate="print"/>
          <a:srcRect r="48709"/>
          <a:stretch/>
        </p:blipFill>
        <p:spPr>
          <a:xfrm>
            <a:off x="7019640" y="5459400"/>
            <a:ext cx="2122200" cy="694080"/>
          </a:xfrm>
          <a:prstGeom prst="rect">
            <a:avLst/>
          </a:prstGeom>
          <a:ln w="0">
            <a:noFill/>
          </a:ln>
        </p:spPr>
      </p:pic>
      <p:pic>
        <p:nvPicPr>
          <p:cNvPr id="91" name="Shape 14" descr="C:\Users\lodygin-iv\Desktop\Ресайз\Coat_of_Arms_of_Syktyvkar_(Komi)_(2005).png"/>
          <p:cNvPicPr/>
          <p:nvPr/>
        </p:nvPicPr>
        <p:blipFill>
          <a:blip r:embed="rId4" cstate="print"/>
          <a:stretch/>
        </p:blipFill>
        <p:spPr>
          <a:xfrm>
            <a:off x="8315640" y="147240"/>
            <a:ext cx="646920" cy="10764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92" name="Диаграмма 3"/>
          <p:cNvGraphicFramePr/>
          <p:nvPr/>
        </p:nvGraphicFramePr>
        <p:xfrm>
          <a:off x="792720" y="36000"/>
          <a:ext cx="7523696" cy="4914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5094386"/>
            <a:ext cx="864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Итого по состоянию на 01.10.2022 имеется 774 объекта, из них 403 объекта на демонтаж, 371 объект на снос.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516" descr="C:\Users\lodygin-iv\Desktop\Ресайз\ФКГС\fon_cr.jpg"/>
          <p:cNvPicPr/>
          <p:nvPr/>
        </p:nvPicPr>
        <p:blipFill>
          <a:blip r:embed="rId3" cstate="print"/>
          <a:srcRect l="30446"/>
          <a:stretch/>
        </p:blipFill>
        <p:spPr>
          <a:xfrm>
            <a:off x="0" y="5459400"/>
            <a:ext cx="2877840" cy="694080"/>
          </a:xfrm>
          <a:prstGeom prst="rect">
            <a:avLst/>
          </a:prstGeom>
          <a:ln w="0">
            <a:noFill/>
          </a:ln>
        </p:spPr>
      </p:pic>
      <p:pic>
        <p:nvPicPr>
          <p:cNvPr id="95" name="Shape 517" descr="C:\Users\lodygin-iv\Desktop\Ресайз\ФКГС\fon_cr.jpg"/>
          <p:cNvPicPr/>
          <p:nvPr/>
        </p:nvPicPr>
        <p:blipFill>
          <a:blip r:embed="rId3" cstate="print"/>
          <a:stretch/>
        </p:blipFill>
        <p:spPr>
          <a:xfrm>
            <a:off x="2878920" y="5459400"/>
            <a:ext cx="4138560" cy="694080"/>
          </a:xfrm>
          <a:prstGeom prst="rect">
            <a:avLst/>
          </a:prstGeom>
          <a:ln w="0">
            <a:noFill/>
          </a:ln>
        </p:spPr>
      </p:pic>
      <p:pic>
        <p:nvPicPr>
          <p:cNvPr id="96" name="Shape 518" descr="C:\Users\lodygin-iv\Desktop\Ресайз\ФКГС\fon_cr.jpg"/>
          <p:cNvPicPr/>
          <p:nvPr/>
        </p:nvPicPr>
        <p:blipFill>
          <a:blip r:embed="rId3" cstate="print"/>
          <a:srcRect r="48709"/>
          <a:stretch/>
        </p:blipFill>
        <p:spPr>
          <a:xfrm>
            <a:off x="7019640" y="5459400"/>
            <a:ext cx="2122200" cy="694080"/>
          </a:xfrm>
          <a:prstGeom prst="rect">
            <a:avLst/>
          </a:prstGeom>
          <a:ln w="0">
            <a:noFill/>
          </a:ln>
        </p:spPr>
      </p:pic>
      <p:pic>
        <p:nvPicPr>
          <p:cNvPr id="97" name="Shape 520" descr="C:\Users\lodygin-iv\Desktop\Ресайз\Coat_of_Arms_of_Syktyvkar_(Komi)_(2005).png"/>
          <p:cNvPicPr/>
          <p:nvPr/>
        </p:nvPicPr>
        <p:blipFill>
          <a:blip r:embed="rId4" cstate="print"/>
          <a:stretch/>
        </p:blipFill>
        <p:spPr>
          <a:xfrm>
            <a:off x="8315640" y="147240"/>
            <a:ext cx="646920" cy="1076400"/>
          </a:xfrm>
          <a:prstGeom prst="rect">
            <a:avLst/>
          </a:prstGeom>
          <a:ln w="0">
            <a:noFill/>
          </a:ln>
        </p:spPr>
      </p:pic>
      <p:sp>
        <p:nvSpPr>
          <p:cNvPr id="98" name="Заголовок 1"/>
          <p:cNvSpPr/>
          <p:nvPr/>
        </p:nvSpPr>
        <p:spPr>
          <a:xfrm>
            <a:off x="251520" y="197842"/>
            <a:ext cx="7704856" cy="5040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 dirty="0" smtClean="0">
                <a:solidFill>
                  <a:schemeClr val="dk1"/>
                </a:solidFill>
                <a:latin typeface="Arial"/>
                <a:ea typeface="Calibri"/>
              </a:rPr>
              <a:t>Эвакуация транспортных средств </a:t>
            </a: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 dirty="0" smtClean="0">
                <a:solidFill>
                  <a:schemeClr val="dk1"/>
                </a:solidFill>
                <a:latin typeface="Arial"/>
                <a:ea typeface="Calibri"/>
              </a:rPr>
              <a:t>ул</a:t>
            </a:r>
            <a:r>
              <a:rPr lang="ru-RU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. Школьная, д. 37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Рисунок 98"/>
          <p:cNvPicPr/>
          <p:nvPr/>
        </p:nvPicPr>
        <p:blipFill>
          <a:blip r:embed="rId5" cstate="print"/>
          <a:stretch/>
        </p:blipFill>
        <p:spPr>
          <a:xfrm>
            <a:off x="716760" y="720000"/>
            <a:ext cx="3135160" cy="2286154"/>
          </a:xfrm>
          <a:prstGeom prst="rect">
            <a:avLst/>
          </a:prstGeom>
          <a:ln w="0">
            <a:noFill/>
          </a:ln>
        </p:spPr>
      </p:pic>
      <p:pic>
        <p:nvPicPr>
          <p:cNvPr id="100" name="Рисунок 99"/>
          <p:cNvPicPr/>
          <p:nvPr/>
        </p:nvPicPr>
        <p:blipFill>
          <a:blip r:embed="rId6" cstate="print"/>
          <a:stretch/>
        </p:blipFill>
        <p:spPr>
          <a:xfrm>
            <a:off x="4500000" y="720000"/>
            <a:ext cx="3240352" cy="2286154"/>
          </a:xfrm>
          <a:prstGeom prst="rect">
            <a:avLst/>
          </a:prstGeom>
          <a:ln w="0">
            <a:noFill/>
          </a:ln>
        </p:spPr>
      </p:pic>
      <p:pic>
        <p:nvPicPr>
          <p:cNvPr id="101" name="Рисунок 100"/>
          <p:cNvPicPr/>
          <p:nvPr/>
        </p:nvPicPr>
        <p:blipFill>
          <a:blip r:embed="rId7" cstate="print"/>
          <a:stretch/>
        </p:blipFill>
        <p:spPr>
          <a:xfrm>
            <a:off x="2555776" y="3222178"/>
            <a:ext cx="3384376" cy="223224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516" descr="C:\Users\lodygin-iv\Desktop\Ресайз\ФКГС\fon_cr.jpg"/>
          <p:cNvPicPr/>
          <p:nvPr/>
        </p:nvPicPr>
        <p:blipFill>
          <a:blip r:embed="rId3" cstate="print"/>
          <a:srcRect l="30446"/>
          <a:stretch/>
        </p:blipFill>
        <p:spPr>
          <a:xfrm>
            <a:off x="0" y="5459400"/>
            <a:ext cx="2877840" cy="694080"/>
          </a:xfrm>
          <a:prstGeom prst="rect">
            <a:avLst/>
          </a:prstGeom>
          <a:ln w="0">
            <a:noFill/>
          </a:ln>
        </p:spPr>
      </p:pic>
      <p:pic>
        <p:nvPicPr>
          <p:cNvPr id="103" name="Shape 517" descr="C:\Users\lodygin-iv\Desktop\Ресайз\ФКГС\fon_cr.jpg"/>
          <p:cNvPicPr/>
          <p:nvPr/>
        </p:nvPicPr>
        <p:blipFill>
          <a:blip r:embed="rId3" cstate="print"/>
          <a:stretch/>
        </p:blipFill>
        <p:spPr>
          <a:xfrm>
            <a:off x="2878920" y="5459400"/>
            <a:ext cx="4138560" cy="694080"/>
          </a:xfrm>
          <a:prstGeom prst="rect">
            <a:avLst/>
          </a:prstGeom>
          <a:ln w="0">
            <a:noFill/>
          </a:ln>
        </p:spPr>
      </p:pic>
      <p:pic>
        <p:nvPicPr>
          <p:cNvPr id="104" name="Shape 518" descr="C:\Users\lodygin-iv\Desktop\Ресайз\ФКГС\fon_cr.jpg"/>
          <p:cNvPicPr/>
          <p:nvPr/>
        </p:nvPicPr>
        <p:blipFill>
          <a:blip r:embed="rId3" cstate="print"/>
          <a:srcRect r="48709"/>
          <a:stretch/>
        </p:blipFill>
        <p:spPr>
          <a:xfrm>
            <a:off x="7019640" y="5459400"/>
            <a:ext cx="2122200" cy="694080"/>
          </a:xfrm>
          <a:prstGeom prst="rect">
            <a:avLst/>
          </a:prstGeom>
          <a:ln w="0">
            <a:noFill/>
          </a:ln>
        </p:spPr>
      </p:pic>
      <p:pic>
        <p:nvPicPr>
          <p:cNvPr id="105" name="Shape 520" descr="C:\Users\lodygin-iv\Desktop\Ресайз\Coat_of_Arms_of_Syktyvkar_(Komi)_(2005).png"/>
          <p:cNvPicPr/>
          <p:nvPr/>
        </p:nvPicPr>
        <p:blipFill>
          <a:blip r:embed="rId4" cstate="print"/>
          <a:stretch/>
        </p:blipFill>
        <p:spPr>
          <a:xfrm>
            <a:off x="8315640" y="147240"/>
            <a:ext cx="646920" cy="1076400"/>
          </a:xfrm>
          <a:prstGeom prst="rect">
            <a:avLst/>
          </a:prstGeom>
          <a:ln w="0">
            <a:noFill/>
          </a:ln>
        </p:spPr>
      </p:pic>
      <p:sp>
        <p:nvSpPr>
          <p:cNvPr id="106" name="Заголовок 1"/>
          <p:cNvSpPr/>
          <p:nvPr/>
        </p:nvSpPr>
        <p:spPr>
          <a:xfrm>
            <a:off x="900000" y="203760"/>
            <a:ext cx="3419280" cy="51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chemeClr val="dk1"/>
                </a:solidFill>
                <a:latin typeface="Arial"/>
                <a:ea typeface="Calibri"/>
              </a:rPr>
              <a:t>ул. Первомайская, д. 121а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Рисунок 106"/>
          <p:cNvPicPr/>
          <p:nvPr/>
        </p:nvPicPr>
        <p:blipFill>
          <a:blip r:embed="rId5" cstate="print"/>
          <a:stretch/>
        </p:blipFill>
        <p:spPr>
          <a:xfrm>
            <a:off x="1043608" y="557882"/>
            <a:ext cx="2951920" cy="2106114"/>
          </a:xfrm>
          <a:prstGeom prst="rect">
            <a:avLst/>
          </a:prstGeom>
          <a:ln w="0">
            <a:noFill/>
          </a:ln>
        </p:spPr>
      </p:pic>
      <p:sp>
        <p:nvSpPr>
          <p:cNvPr id="108" name="Заголовок 3"/>
          <p:cNvSpPr/>
          <p:nvPr/>
        </p:nvSpPr>
        <p:spPr>
          <a:xfrm>
            <a:off x="4680000" y="203760"/>
            <a:ext cx="3419280" cy="51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>
                <a:solidFill>
                  <a:schemeClr val="dk1"/>
                </a:solidFill>
                <a:latin typeface="Arial"/>
                <a:ea typeface="Calibri"/>
              </a:rPr>
              <a:t>ул. Петрозаводская, д. 36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Рисунок 108"/>
          <p:cNvPicPr/>
          <p:nvPr/>
        </p:nvPicPr>
        <p:blipFill>
          <a:blip r:embed="rId6" cstate="print"/>
          <a:stretch/>
        </p:blipFill>
        <p:spPr>
          <a:xfrm>
            <a:off x="4932040" y="557882"/>
            <a:ext cx="2952328" cy="2160240"/>
          </a:xfrm>
          <a:prstGeom prst="rect">
            <a:avLst/>
          </a:prstGeom>
          <a:ln w="0">
            <a:noFill/>
          </a:ln>
        </p:spPr>
      </p:pic>
      <p:pic>
        <p:nvPicPr>
          <p:cNvPr id="110" name="Рисунок 109"/>
          <p:cNvPicPr/>
          <p:nvPr/>
        </p:nvPicPr>
        <p:blipFill>
          <a:blip r:embed="rId7" cstate="print"/>
          <a:stretch/>
        </p:blipFill>
        <p:spPr>
          <a:xfrm>
            <a:off x="2915816" y="3150170"/>
            <a:ext cx="3348184" cy="2358482"/>
          </a:xfrm>
          <a:prstGeom prst="rect">
            <a:avLst/>
          </a:prstGeom>
          <a:ln w="0">
            <a:noFill/>
          </a:ln>
        </p:spPr>
      </p:pic>
      <p:sp>
        <p:nvSpPr>
          <p:cNvPr id="111" name="Заголовок 4"/>
          <p:cNvSpPr/>
          <p:nvPr/>
        </p:nvSpPr>
        <p:spPr>
          <a:xfrm>
            <a:off x="2880000" y="2790130"/>
            <a:ext cx="3419280" cy="5760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ул. </a:t>
            </a:r>
            <a:r>
              <a:rPr lang="ru-RU" sz="1800" b="1" strike="noStrike" spc="-1" dirty="0" err="1">
                <a:solidFill>
                  <a:schemeClr val="dk1"/>
                </a:solidFill>
                <a:latin typeface="Arial"/>
                <a:ea typeface="Calibri"/>
              </a:rPr>
              <a:t>Маегова</a:t>
            </a:r>
            <a:r>
              <a:rPr lang="ru-RU" sz="1800" b="1" strike="noStrike" spc="-1" dirty="0">
                <a:solidFill>
                  <a:schemeClr val="dk1"/>
                </a:solidFill>
                <a:latin typeface="Arial"/>
                <a:ea typeface="Calibri"/>
              </a:rPr>
              <a:t>, д. 20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516" descr="C:\Users\lodygin-iv\Desktop\Ресайз\ФКГС\fon_cr.jpg"/>
          <p:cNvPicPr/>
          <p:nvPr/>
        </p:nvPicPr>
        <p:blipFill>
          <a:blip r:embed="rId3" cstate="print"/>
          <a:srcRect l="30446"/>
          <a:stretch/>
        </p:blipFill>
        <p:spPr>
          <a:xfrm>
            <a:off x="0" y="5459400"/>
            <a:ext cx="2877840" cy="694080"/>
          </a:xfrm>
          <a:prstGeom prst="rect">
            <a:avLst/>
          </a:prstGeom>
          <a:ln w="0">
            <a:noFill/>
          </a:ln>
        </p:spPr>
      </p:pic>
      <p:pic>
        <p:nvPicPr>
          <p:cNvPr id="113" name="Shape 517" descr="C:\Users\lodygin-iv\Desktop\Ресайз\ФКГС\fon_cr.jpg"/>
          <p:cNvPicPr/>
          <p:nvPr/>
        </p:nvPicPr>
        <p:blipFill>
          <a:blip r:embed="rId3" cstate="print"/>
          <a:stretch/>
        </p:blipFill>
        <p:spPr>
          <a:xfrm>
            <a:off x="2878920" y="5459400"/>
            <a:ext cx="4138560" cy="694080"/>
          </a:xfrm>
          <a:prstGeom prst="rect">
            <a:avLst/>
          </a:prstGeom>
          <a:ln w="0">
            <a:noFill/>
          </a:ln>
        </p:spPr>
      </p:pic>
      <p:pic>
        <p:nvPicPr>
          <p:cNvPr id="114" name="Shape 518" descr="C:\Users\lodygin-iv\Desktop\Ресайз\ФКГС\fon_cr.jpg"/>
          <p:cNvPicPr/>
          <p:nvPr/>
        </p:nvPicPr>
        <p:blipFill>
          <a:blip r:embed="rId3" cstate="print"/>
          <a:srcRect r="48709"/>
          <a:stretch/>
        </p:blipFill>
        <p:spPr>
          <a:xfrm>
            <a:off x="7019640" y="5459400"/>
            <a:ext cx="2122200" cy="694080"/>
          </a:xfrm>
          <a:prstGeom prst="rect">
            <a:avLst/>
          </a:prstGeom>
          <a:ln w="0">
            <a:noFill/>
          </a:ln>
        </p:spPr>
      </p:pic>
      <p:pic>
        <p:nvPicPr>
          <p:cNvPr id="115" name="Shape 520" descr="C:\Users\lodygin-iv\Desktop\Ресайз\Coat_of_Arms_of_Syktyvkar_(Komi)_(2005).png"/>
          <p:cNvPicPr/>
          <p:nvPr/>
        </p:nvPicPr>
        <p:blipFill>
          <a:blip r:embed="rId4" cstate="print"/>
          <a:stretch/>
        </p:blipFill>
        <p:spPr>
          <a:xfrm>
            <a:off x="8315640" y="147240"/>
            <a:ext cx="646920" cy="10764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16" name="Диаграмма 7"/>
          <p:cNvGraphicFramePr/>
          <p:nvPr/>
        </p:nvGraphicFramePr>
        <p:xfrm>
          <a:off x="539280" y="147240"/>
          <a:ext cx="7764840" cy="545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516" descr="C:\Users\lodygin-iv\Desktop\Ресайз\ФКГС\fon_cr.jpg"/>
          <p:cNvPicPr/>
          <p:nvPr/>
        </p:nvPicPr>
        <p:blipFill>
          <a:blip r:embed="rId3" cstate="print"/>
          <a:srcRect l="30446"/>
          <a:stretch/>
        </p:blipFill>
        <p:spPr>
          <a:xfrm>
            <a:off x="0" y="5459400"/>
            <a:ext cx="2877840" cy="694080"/>
          </a:xfrm>
          <a:prstGeom prst="rect">
            <a:avLst/>
          </a:prstGeom>
          <a:ln w="0">
            <a:noFill/>
          </a:ln>
        </p:spPr>
      </p:pic>
      <p:pic>
        <p:nvPicPr>
          <p:cNvPr id="118" name="Shape 517" descr="C:\Users\lodygin-iv\Desktop\Ресайз\ФКГС\fon_cr.jpg"/>
          <p:cNvPicPr/>
          <p:nvPr/>
        </p:nvPicPr>
        <p:blipFill>
          <a:blip r:embed="rId3" cstate="print"/>
          <a:stretch/>
        </p:blipFill>
        <p:spPr>
          <a:xfrm>
            <a:off x="2878920" y="5459400"/>
            <a:ext cx="4138560" cy="694080"/>
          </a:xfrm>
          <a:prstGeom prst="rect">
            <a:avLst/>
          </a:prstGeom>
          <a:ln w="0">
            <a:noFill/>
          </a:ln>
        </p:spPr>
      </p:pic>
      <p:pic>
        <p:nvPicPr>
          <p:cNvPr id="119" name="Shape 518" descr="C:\Users\lodygin-iv\Desktop\Ресайз\ФКГС\fon_cr.jpg"/>
          <p:cNvPicPr/>
          <p:nvPr/>
        </p:nvPicPr>
        <p:blipFill>
          <a:blip r:embed="rId3" cstate="print"/>
          <a:srcRect r="48709"/>
          <a:stretch/>
        </p:blipFill>
        <p:spPr>
          <a:xfrm>
            <a:off x="7019640" y="5459400"/>
            <a:ext cx="2122200" cy="694080"/>
          </a:xfrm>
          <a:prstGeom prst="rect">
            <a:avLst/>
          </a:prstGeom>
          <a:ln w="0">
            <a:noFill/>
          </a:ln>
        </p:spPr>
      </p:pic>
      <p:pic>
        <p:nvPicPr>
          <p:cNvPr id="120" name="Shape 520" descr="C:\Users\lodygin-iv\Desktop\Ресайз\Coat_of_Arms_of_Syktyvkar_(Komi)_(2005).png"/>
          <p:cNvPicPr/>
          <p:nvPr/>
        </p:nvPicPr>
        <p:blipFill>
          <a:blip r:embed="rId4" cstate="print"/>
          <a:stretch/>
        </p:blipFill>
        <p:spPr>
          <a:xfrm>
            <a:off x="8315640" y="147240"/>
            <a:ext cx="646920" cy="1076400"/>
          </a:xfrm>
          <a:prstGeom prst="rect">
            <a:avLst/>
          </a:prstGeom>
          <a:ln w="0">
            <a:noFill/>
          </a:ln>
        </p:spPr>
      </p:pic>
      <p:sp>
        <p:nvSpPr>
          <p:cNvPr id="121" name="Shape 522"/>
          <p:cNvSpPr/>
          <p:nvPr/>
        </p:nvSpPr>
        <p:spPr>
          <a:xfrm>
            <a:off x="374760" y="1957320"/>
            <a:ext cx="7724520" cy="246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600" b="0" strike="noStrike" spc="-1">
                <a:solidFill>
                  <a:srgbClr val="45818E"/>
                </a:solidFill>
                <a:latin typeface="Arial"/>
                <a:ea typeface="Arial"/>
              </a:rPr>
              <a:t>СПАСИБО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ru-RU" sz="3600" b="0" strike="noStrike" spc="-1">
                <a:solidFill>
                  <a:srgbClr val="45818E"/>
                </a:solidFill>
                <a:latin typeface="Arial"/>
                <a:ea typeface="Arial"/>
              </a:rPr>
              <a:t>ЗА ВНИМАНИЕ!</a:t>
            </a:r>
            <a:endParaRPr lang="ru-RU" sz="3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2213</TotalTime>
  <Words>186</Words>
  <Application>Microsoft Office PowerPoint</Application>
  <PresentationFormat>Произвольный</PresentationFormat>
  <Paragraphs>40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Кирушев Леонид Михайлович</dc:creator>
  <cp:lastModifiedBy>gontar-ag</cp:lastModifiedBy>
  <cp:revision>105</cp:revision>
  <cp:lastPrinted>2019-05-17T14:02:02Z</cp:lastPrinted>
  <dcterms:modified xsi:type="dcterms:W3CDTF">2022-10-21T12:47:52Z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17</vt:i4>
  </property>
  <property fmtid="{D5CDD505-2E9C-101B-9397-08002B2CF9AE}" pid="3" name="PresentationFormat">
    <vt:lpwstr>Экран (16:9)</vt:lpwstr>
  </property>
  <property fmtid="{D5CDD505-2E9C-101B-9397-08002B2CF9AE}" pid="4" name="Slides">
    <vt:i4>17</vt:i4>
  </property>
</Properties>
</file>